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7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0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F6C96F3-AF1E-4B5A-A41A-36013A1EBDBC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90FFE23-B752-44CF-A940-E0C0816264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C96F3-AF1E-4B5A-A41A-36013A1EBDBC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0FFE23-B752-44CF-A940-E0C0816264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C96F3-AF1E-4B5A-A41A-36013A1EBDBC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0FFE23-B752-44CF-A940-E0C0816264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C96F3-AF1E-4B5A-A41A-36013A1EBDBC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0FFE23-B752-44CF-A940-E0C08162649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C96F3-AF1E-4B5A-A41A-36013A1EBDBC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0FFE23-B752-44CF-A940-E0C08162649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C96F3-AF1E-4B5A-A41A-36013A1EBDBC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0FFE23-B752-44CF-A940-E0C08162649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C96F3-AF1E-4B5A-A41A-36013A1EBDBC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0FFE23-B752-44CF-A940-E0C08162649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C96F3-AF1E-4B5A-A41A-36013A1EBDBC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0FFE23-B752-44CF-A940-E0C08162649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C96F3-AF1E-4B5A-A41A-36013A1EBDBC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0FFE23-B752-44CF-A940-E0C0816264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F6C96F3-AF1E-4B5A-A41A-36013A1EBDBC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0FFE23-B752-44CF-A940-E0C08162649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F6C96F3-AF1E-4B5A-A41A-36013A1EBDBC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90FFE23-B752-44CF-A940-E0C08162649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F6C96F3-AF1E-4B5A-A41A-36013A1EBDBC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90FFE23-B752-44CF-A940-E0C0816264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Rivalries and Nationalistic Tension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31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have any personal rivalries?  Or does Sachem East have a rival school? How does your, or your schools rivalry affect you?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Think…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971800"/>
            <a:ext cx="4572000" cy="3350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974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lnSpc>
                <a:spcPct val="220000"/>
              </a:lnSpc>
            </a:pPr>
            <a:r>
              <a:rPr lang="en-US" sz="5600" dirty="0"/>
              <a:t>By</a:t>
            </a:r>
            <a:r>
              <a:rPr lang="en-US" sz="5600" u="sng" dirty="0"/>
              <a:t>   	</a:t>
            </a:r>
            <a:r>
              <a:rPr lang="en-US" sz="5600" b="1" u="sng" dirty="0" smtClean="0">
                <a:solidFill>
                  <a:srgbClr val="FF0000"/>
                </a:solidFill>
              </a:rPr>
              <a:t>1914</a:t>
            </a:r>
            <a:r>
              <a:rPr lang="en-US" sz="5600" u="sng" dirty="0"/>
              <a:t>	</a:t>
            </a:r>
            <a:r>
              <a:rPr lang="en-US" sz="5600" dirty="0"/>
              <a:t> most of Europe was divided into </a:t>
            </a:r>
            <a:r>
              <a:rPr lang="en-US" sz="5600" u="sng" dirty="0"/>
              <a:t> 	</a:t>
            </a:r>
            <a:r>
              <a:rPr lang="en-US" sz="5600" b="1" u="sng" dirty="0" smtClean="0">
                <a:solidFill>
                  <a:srgbClr val="FF0000"/>
                </a:solidFill>
              </a:rPr>
              <a:t>Two Armed Camps</a:t>
            </a:r>
            <a:r>
              <a:rPr lang="en-US" sz="5600" b="1" dirty="0" smtClean="0">
                <a:solidFill>
                  <a:srgbClr val="FF0000"/>
                </a:solidFill>
              </a:rPr>
              <a:t> </a:t>
            </a:r>
            <a:r>
              <a:rPr lang="en-US" sz="5600" dirty="0"/>
              <a:t>with millions of troops at the ready.  </a:t>
            </a:r>
          </a:p>
          <a:p>
            <a:pPr>
              <a:lnSpc>
                <a:spcPct val="220000"/>
              </a:lnSpc>
            </a:pPr>
            <a:r>
              <a:rPr lang="en-US" sz="5600" dirty="0"/>
              <a:t> These two</a:t>
            </a:r>
            <a:r>
              <a:rPr lang="en-US" sz="5600" u="sng" dirty="0"/>
              <a:t> 	</a:t>
            </a:r>
            <a:r>
              <a:rPr lang="en-US" sz="5600" b="1" u="sng" dirty="0" smtClean="0">
                <a:solidFill>
                  <a:srgbClr val="FF0000"/>
                </a:solidFill>
              </a:rPr>
              <a:t>Alliances</a:t>
            </a:r>
            <a:r>
              <a:rPr lang="en-US" sz="5600" u="sng" dirty="0"/>
              <a:t>		  </a:t>
            </a:r>
            <a:r>
              <a:rPr lang="en-US" sz="5600" dirty="0"/>
              <a:t>were created and planned in </a:t>
            </a:r>
            <a:r>
              <a:rPr lang="en-US" sz="5600" b="1" u="sng" dirty="0" smtClean="0">
                <a:solidFill>
                  <a:srgbClr val="FF0000"/>
                </a:solidFill>
              </a:rPr>
              <a:t>SECRET</a:t>
            </a:r>
            <a:r>
              <a:rPr lang="en-US" sz="5600" u="sng" dirty="0" smtClean="0"/>
              <a:t> </a:t>
            </a:r>
            <a:r>
              <a:rPr lang="en-US" sz="5600" dirty="0" smtClean="0"/>
              <a:t>.  </a:t>
            </a:r>
            <a:r>
              <a:rPr lang="en-US" sz="5600" dirty="0"/>
              <a:t>These countries signed </a:t>
            </a:r>
            <a:r>
              <a:rPr lang="en-US" sz="5600" dirty="0" smtClean="0"/>
              <a:t>many </a:t>
            </a:r>
            <a:r>
              <a:rPr lang="en-US" sz="5600" u="sng" dirty="0"/>
              <a:t>	</a:t>
            </a:r>
            <a:r>
              <a:rPr lang="en-US" sz="5600" b="1" u="sng" dirty="0">
                <a:solidFill>
                  <a:srgbClr val="FF0000"/>
                </a:solidFill>
              </a:rPr>
              <a:t>d</a:t>
            </a:r>
            <a:r>
              <a:rPr lang="en-US" sz="5600" b="1" u="sng" dirty="0" smtClean="0">
                <a:solidFill>
                  <a:srgbClr val="FF0000"/>
                </a:solidFill>
              </a:rPr>
              <a:t>eals</a:t>
            </a:r>
            <a:r>
              <a:rPr lang="en-US" sz="5600" u="sng" dirty="0"/>
              <a:t>	</a:t>
            </a:r>
            <a:r>
              <a:rPr lang="en-US" sz="5600" u="sng" dirty="0" smtClean="0"/>
              <a:t>    </a:t>
            </a:r>
            <a:r>
              <a:rPr lang="en-US" sz="5600" dirty="0" smtClean="0"/>
              <a:t>And</a:t>
            </a:r>
            <a:r>
              <a:rPr lang="en-US" sz="5600" u="sng" dirty="0"/>
              <a:t>	</a:t>
            </a:r>
            <a:r>
              <a:rPr lang="en-US" sz="5600" b="1" u="sng" dirty="0">
                <a:solidFill>
                  <a:srgbClr val="FF0000"/>
                </a:solidFill>
              </a:rPr>
              <a:t>t</a:t>
            </a:r>
            <a:r>
              <a:rPr lang="en-US" sz="5600" b="1" u="sng" dirty="0" smtClean="0">
                <a:solidFill>
                  <a:srgbClr val="FF0000"/>
                </a:solidFill>
              </a:rPr>
              <a:t>reaties </a:t>
            </a:r>
            <a:r>
              <a:rPr lang="en-US" sz="5600" u="sng" dirty="0"/>
              <a:t>	</a:t>
            </a:r>
            <a:r>
              <a:rPr lang="en-US" sz="5600" dirty="0"/>
              <a:t>, pledging to protect and defend each other.  </a:t>
            </a:r>
            <a:endParaRPr lang="en-US" sz="5600" dirty="0" smtClean="0"/>
          </a:p>
          <a:p>
            <a:pPr>
              <a:lnSpc>
                <a:spcPct val="220000"/>
              </a:lnSpc>
            </a:pPr>
            <a:r>
              <a:rPr lang="en-US" sz="5600" dirty="0" smtClean="0"/>
              <a:t>History </a:t>
            </a:r>
            <a:r>
              <a:rPr lang="en-US" sz="5600" dirty="0"/>
              <a:t>shows that these </a:t>
            </a:r>
            <a:r>
              <a:rPr lang="en-US" sz="5600" dirty="0" smtClean="0"/>
              <a:t>alliances were </a:t>
            </a:r>
            <a:r>
              <a:rPr lang="en-US" sz="5600" dirty="0"/>
              <a:t>created out of the feeling of </a:t>
            </a:r>
            <a:r>
              <a:rPr lang="en-US" sz="5600" b="1" u="sng" dirty="0" smtClean="0">
                <a:solidFill>
                  <a:srgbClr val="FF0000"/>
                </a:solidFill>
              </a:rPr>
              <a:t>distrust and fear</a:t>
            </a:r>
            <a:r>
              <a:rPr lang="en-US" sz="5600" dirty="0" smtClean="0"/>
              <a:t> </a:t>
            </a:r>
            <a:r>
              <a:rPr lang="en-US" sz="5600" dirty="0"/>
              <a:t>of rival nations.  </a:t>
            </a:r>
            <a:r>
              <a:rPr lang="en-US" sz="5600" dirty="0" smtClean="0"/>
              <a:t>While these </a:t>
            </a:r>
            <a:r>
              <a:rPr lang="en-US" sz="5600" dirty="0"/>
              <a:t>alliances were meant to be a way to </a:t>
            </a:r>
            <a:r>
              <a:rPr lang="en-US" sz="5600" b="1" u="sng" dirty="0" smtClean="0">
                <a:solidFill>
                  <a:srgbClr val="FF0000"/>
                </a:solidFill>
              </a:rPr>
              <a:t>preserve peace and stability in Europe</a:t>
            </a:r>
            <a:r>
              <a:rPr lang="en-US" sz="5600" u="sng" dirty="0" smtClean="0"/>
              <a:t>,</a:t>
            </a:r>
            <a:r>
              <a:rPr lang="en-US" sz="5600" dirty="0" smtClean="0"/>
              <a:t> </a:t>
            </a:r>
            <a:r>
              <a:rPr lang="en-US" sz="5600" dirty="0"/>
              <a:t>they would ultimately have </a:t>
            </a:r>
            <a:r>
              <a:rPr lang="en-US" sz="5600" dirty="0" smtClean="0"/>
              <a:t>the opposite </a:t>
            </a:r>
            <a:r>
              <a:rPr lang="en-US" sz="5600" dirty="0"/>
              <a:t>effect.</a:t>
            </a:r>
          </a:p>
          <a:p>
            <a:pPr marL="109728" indent="0">
              <a:lnSpc>
                <a:spcPct val="220000"/>
              </a:lnSpc>
              <a:buNone/>
            </a:pPr>
            <a:r>
              <a:rPr lang="en-US" dirty="0"/>
              <a:t> </a:t>
            </a:r>
          </a:p>
          <a:p>
            <a:endParaRPr lang="en-US" dirty="0"/>
          </a:p>
          <a:p>
            <a:pPr marL="109728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Secret Alliances…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952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u="sng" dirty="0" smtClean="0">
                <a:solidFill>
                  <a:srgbClr val="FFFF00"/>
                </a:solidFill>
              </a:rPr>
              <a:t>The Triple Alliance</a:t>
            </a:r>
          </a:p>
          <a:p>
            <a:r>
              <a:rPr lang="en-US" dirty="0" smtClean="0"/>
              <a:t>Formed during Bismarck's reign. </a:t>
            </a:r>
          </a:p>
          <a:p>
            <a:r>
              <a:rPr lang="en-US" dirty="0" smtClean="0"/>
              <a:t>Created as a way to ensure that France would not seek revenge over their loss in the Franco-Prussian War.</a:t>
            </a:r>
          </a:p>
          <a:p>
            <a:r>
              <a:rPr lang="en-US" dirty="0" smtClean="0"/>
              <a:t>Germany, Italy, Austria-Hungary forge this alliance.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The Triple Entente</a:t>
            </a:r>
            <a:endParaRPr lang="en-US" b="1" u="sng" dirty="0">
              <a:solidFill>
                <a:srgbClr val="FF0000"/>
              </a:solidFill>
            </a:endParaRPr>
          </a:p>
          <a:p>
            <a:r>
              <a:rPr lang="en-US" dirty="0" smtClean="0"/>
              <a:t>An agreement between nations to follow common policies.  </a:t>
            </a:r>
          </a:p>
          <a:p>
            <a:endParaRPr lang="en-US" dirty="0" smtClean="0"/>
          </a:p>
          <a:p>
            <a:r>
              <a:rPr lang="en-US" dirty="0" smtClean="0"/>
              <a:t>Led to military and diplomatic ties.</a:t>
            </a:r>
          </a:p>
          <a:p>
            <a:endParaRPr lang="en-US" dirty="0" smtClean="0"/>
          </a:p>
          <a:p>
            <a:r>
              <a:rPr lang="en-US" dirty="0" smtClean="0"/>
              <a:t>Forged between Russia, Great Britain, and France.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Rival Alliances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5650468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Central Powers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105400" y="5650468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Allied Powers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248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4525963"/>
          </a:xfrm>
        </p:spPr>
        <p:txBody>
          <a:bodyPr/>
          <a:lstStyle/>
          <a:p>
            <a:r>
              <a:rPr lang="en-US" dirty="0" smtClean="0"/>
              <a:t>Why is Morocco strategically important?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2657"/>
            <a:ext cx="8229600" cy="1143000"/>
          </a:xfrm>
        </p:spPr>
        <p:txBody>
          <a:bodyPr/>
          <a:lstStyle/>
          <a:p>
            <a:r>
              <a:rPr lang="en-US" dirty="0" smtClean="0"/>
              <a:t>	The Moroccan Crisis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43400" y="6477000"/>
            <a:ext cx="3828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Kaiser visits Morocco- 1905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76400"/>
            <a:ext cx="7010400" cy="31432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086" y="4016829"/>
            <a:ext cx="3850105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68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What is an Arms Race?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226891"/>
            <a:ext cx="7848600" cy="5250109"/>
          </a:xfrm>
        </p:spPr>
      </p:pic>
    </p:spTree>
    <p:extLst>
      <p:ext uri="{BB962C8B-B14F-4D97-AF65-F5344CB8AC3E}">
        <p14:creationId xmlns:p14="http://schemas.microsoft.com/office/powerpoint/2010/main" val="1529740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600200"/>
            <a:ext cx="6248400" cy="4996216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Germany and Britain Mobilize</a:t>
            </a:r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-381000" y="1066800"/>
            <a:ext cx="2895600" cy="21989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“I go, Three Dreadnaughts!”- Kaiser Wilhelm II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514600" y="2166257"/>
            <a:ext cx="685800" cy="5769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362200" y="2743200"/>
            <a:ext cx="838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5867400" y="1752600"/>
            <a:ext cx="925286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5867400" y="2454728"/>
            <a:ext cx="1676400" cy="598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6400800" y="1066800"/>
            <a:ext cx="2743200" cy="304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“Well… Just to show there is no ill will, I’ll raise you three!” –British Prime Minister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31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Words>156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Rivalries and Nationalistic Tension</vt:lpstr>
      <vt:lpstr>Think…</vt:lpstr>
      <vt:lpstr>Secret Alliances…</vt:lpstr>
      <vt:lpstr>The Rival Alliances</vt:lpstr>
      <vt:lpstr> The Moroccan Crisis</vt:lpstr>
      <vt:lpstr> What is an Arms Race?</vt:lpstr>
      <vt:lpstr>Germany and Britain Mobilize</vt:lpstr>
    </vt:vector>
  </TitlesOfParts>
  <Company>Sachem Central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Rivalries and Nationalistic Tension</dc:title>
  <dc:creator>Sachem Central School District</dc:creator>
  <cp:lastModifiedBy>Sachem Central School District</cp:lastModifiedBy>
  <cp:revision>6</cp:revision>
  <dcterms:created xsi:type="dcterms:W3CDTF">2015-11-06T12:52:14Z</dcterms:created>
  <dcterms:modified xsi:type="dcterms:W3CDTF">2015-11-09T16:44:34Z</dcterms:modified>
</cp:coreProperties>
</file>