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A2E5-A938-4EA9-9FCC-36D63A704C82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1386-E486-40DB-8E04-134E4E14AB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A2E5-A938-4EA9-9FCC-36D63A704C82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1386-E486-40DB-8E04-134E4E14A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A2E5-A938-4EA9-9FCC-36D63A704C82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1386-E486-40DB-8E04-134E4E14A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A2E5-A938-4EA9-9FCC-36D63A704C82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1386-E486-40DB-8E04-134E4E14A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A2E5-A938-4EA9-9FCC-36D63A704C82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8CE1386-E486-40DB-8E04-134E4E14AB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A2E5-A938-4EA9-9FCC-36D63A704C82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1386-E486-40DB-8E04-134E4E14A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A2E5-A938-4EA9-9FCC-36D63A704C82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1386-E486-40DB-8E04-134E4E14A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A2E5-A938-4EA9-9FCC-36D63A704C82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1386-E486-40DB-8E04-134E4E14A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A2E5-A938-4EA9-9FCC-36D63A704C82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1386-E486-40DB-8E04-134E4E14A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A2E5-A938-4EA9-9FCC-36D63A704C82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1386-E486-40DB-8E04-134E4E14A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A2E5-A938-4EA9-9FCC-36D63A704C82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1386-E486-40DB-8E04-134E4E14A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8FA2E5-A938-4EA9-9FCC-36D63A704C82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8CE1386-E486-40DB-8E04-134E4E14AB4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29600" cy="1828800"/>
          </a:xfrm>
        </p:spPr>
        <p:txBody>
          <a:bodyPr/>
          <a:lstStyle/>
          <a:p>
            <a:r>
              <a:rPr lang="en-US" dirty="0" smtClean="0"/>
              <a:t>European Nationalism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3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Specific…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Now that you have created your own definition of Nationalism, here is the official definition.</a:t>
            </a:r>
          </a:p>
          <a:p>
            <a:r>
              <a:rPr lang="en-US" b="1" i="1" dirty="0" smtClean="0">
                <a:solidFill>
                  <a:schemeClr val="tx1">
                    <a:lumMod val="95000"/>
                  </a:schemeClr>
                </a:solidFill>
              </a:rPr>
              <a:t>Nationalism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</a:rPr>
              <a:t> is a strong feeling of pride in and devotion to ones </a:t>
            </a:r>
            <a:r>
              <a:rPr lang="en-US" b="1" i="1" dirty="0" smtClean="0">
                <a:solidFill>
                  <a:schemeClr val="tx1">
                    <a:lumMod val="95000"/>
                  </a:schemeClr>
                </a:solidFill>
              </a:rPr>
              <a:t>Nation.</a:t>
            </a:r>
          </a:p>
          <a:p>
            <a:endParaRPr lang="en-US" b="1" i="1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4800" b="1" i="1" dirty="0" smtClean="0">
                <a:solidFill>
                  <a:schemeClr val="tx1">
                    <a:lumMod val="95000"/>
                  </a:schemeClr>
                </a:solidFill>
              </a:rPr>
              <a:t>But what makes a nation?</a:t>
            </a:r>
            <a:endParaRPr lang="en-US" sz="4800" b="1" i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546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Nation?</a:t>
            </a:r>
            <a:endParaRPr lang="en-US" dirty="0"/>
          </a:p>
        </p:txBody>
      </p:sp>
      <p:sp>
        <p:nvSpPr>
          <p:cNvPr id="37" name="Oval 4"/>
          <p:cNvSpPr>
            <a:spLocks noChangeArrowheads="1"/>
          </p:cNvSpPr>
          <p:nvPr/>
        </p:nvSpPr>
        <p:spPr bwMode="auto">
          <a:xfrm>
            <a:off x="1173018" y="1295400"/>
            <a:ext cx="6904182" cy="4876800"/>
          </a:xfrm>
          <a:prstGeom prst="ellipse">
            <a:avLst/>
          </a:prstGeom>
          <a:solidFill>
            <a:schemeClr val="accent1">
              <a:alpha val="2196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cxnSp>
        <p:nvCxnSpPr>
          <p:cNvPr id="39" name="Straight Connector 38"/>
          <p:cNvCxnSpPr>
            <a:stCxn id="37" idx="0"/>
          </p:cNvCxnSpPr>
          <p:nvPr/>
        </p:nvCxnSpPr>
        <p:spPr>
          <a:xfrm>
            <a:off x="4625109" y="12954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7" idx="1"/>
            <a:endCxn id="37" idx="5"/>
          </p:cNvCxnSpPr>
          <p:nvPr/>
        </p:nvCxnSpPr>
        <p:spPr>
          <a:xfrm>
            <a:off x="2184112" y="2009591"/>
            <a:ext cx="4881994" cy="3448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7" idx="3"/>
            <a:endCxn id="37" idx="7"/>
          </p:cNvCxnSpPr>
          <p:nvPr/>
        </p:nvCxnSpPr>
        <p:spPr>
          <a:xfrm flipV="1">
            <a:off x="2184112" y="2009591"/>
            <a:ext cx="4881994" cy="3448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782455" y="1824925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Culture</a:t>
            </a:r>
            <a:endParaRPr lang="en-US" sz="2800" b="1" dirty="0"/>
          </a:p>
        </p:txBody>
      </p:sp>
      <p:sp>
        <p:nvSpPr>
          <p:cNvPr id="46" name="Rectangle 18"/>
          <p:cNvSpPr>
            <a:spLocks noChangeArrowheads="1"/>
          </p:cNvSpPr>
          <p:nvPr/>
        </p:nvSpPr>
        <p:spPr bwMode="auto">
          <a:xfrm>
            <a:off x="2771789" y="4800600"/>
            <a:ext cx="186442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1200" b="1" dirty="0"/>
              <a:t>COMMON</a:t>
            </a:r>
            <a:br>
              <a:rPr lang="en-US" altLang="en-US" sz="1200" b="1" dirty="0"/>
            </a:br>
            <a:r>
              <a:rPr lang="en-US" altLang="en-US" sz="1200" b="1" dirty="0"/>
              <a:t>UNDERSTANDING OF</a:t>
            </a:r>
            <a:r>
              <a:rPr lang="en-US" altLang="en-US" b="1" dirty="0"/>
              <a:t>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b="1" dirty="0"/>
              <a:t>History</a:t>
            </a:r>
          </a:p>
        </p:txBody>
      </p:sp>
      <p:sp>
        <p:nvSpPr>
          <p:cNvPr id="47" name="Rectangle 14"/>
          <p:cNvSpPr>
            <a:spLocks noChangeArrowheads="1"/>
          </p:cNvSpPr>
          <p:nvPr/>
        </p:nvSpPr>
        <p:spPr bwMode="auto">
          <a:xfrm>
            <a:off x="4724400" y="1798637"/>
            <a:ext cx="1928813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b="1" dirty="0"/>
              <a:t>LANGUAGE</a:t>
            </a:r>
          </a:p>
          <a:p>
            <a:r>
              <a:rPr lang="en-US" altLang="en-US" sz="1400" dirty="0"/>
              <a:t> OR DIALECT</a:t>
            </a:r>
            <a:endParaRPr lang="en-US" altLang="en-US" b="1" dirty="0"/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1447800" y="3429000"/>
            <a:ext cx="190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b="1" dirty="0" smtClean="0"/>
              <a:t>RELIGION</a:t>
            </a:r>
            <a:endParaRPr lang="en-US" altLang="en-US" b="1" dirty="0"/>
          </a:p>
        </p:txBody>
      </p:sp>
      <p:sp>
        <p:nvSpPr>
          <p:cNvPr id="49" name="Rectangle 15"/>
          <p:cNvSpPr>
            <a:spLocks noChangeArrowheads="1"/>
          </p:cNvSpPr>
          <p:nvPr/>
        </p:nvSpPr>
        <p:spPr bwMode="auto">
          <a:xfrm>
            <a:off x="4701598" y="5181600"/>
            <a:ext cx="194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b="1" dirty="0"/>
              <a:t>TERRITORY</a:t>
            </a:r>
          </a:p>
        </p:txBody>
      </p:sp>
      <p:sp>
        <p:nvSpPr>
          <p:cNvPr id="50" name="Rectangle 16"/>
          <p:cNvSpPr>
            <a:spLocks noChangeArrowheads="1"/>
          </p:cNvSpPr>
          <p:nvPr/>
        </p:nvSpPr>
        <p:spPr bwMode="auto">
          <a:xfrm>
            <a:off x="5521542" y="3324225"/>
            <a:ext cx="2249488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b="1" dirty="0"/>
              <a:t>NATIONALITY</a:t>
            </a:r>
            <a:endParaRPr lang="en-US" altLang="en-US" dirty="0"/>
          </a:p>
          <a:p>
            <a:pPr>
              <a:lnSpc>
                <a:spcPct val="60000"/>
              </a:lnSpc>
            </a:pPr>
            <a:r>
              <a:rPr lang="en-US" altLang="en-US" sz="1200" b="1" dirty="0"/>
              <a:t>BELIEF IN COMMON</a:t>
            </a:r>
          </a:p>
          <a:p>
            <a:pPr>
              <a:lnSpc>
                <a:spcPct val="60000"/>
              </a:lnSpc>
            </a:pPr>
            <a:r>
              <a:rPr lang="en-US" altLang="en-US" sz="1200" b="1" dirty="0"/>
              <a:t>ANCESTORY</a:t>
            </a:r>
            <a:r>
              <a:rPr lang="en-US" altLang="en-US" b="1" dirty="0"/>
              <a:t> </a:t>
            </a:r>
          </a:p>
        </p:txBody>
      </p:sp>
      <p:sp>
        <p:nvSpPr>
          <p:cNvPr id="51" name="Oval 50"/>
          <p:cNvSpPr/>
          <p:nvPr/>
        </p:nvSpPr>
        <p:spPr>
          <a:xfrm>
            <a:off x="3886200" y="3195782"/>
            <a:ext cx="14478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Nation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5448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8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153400" cy="502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57150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are the majority of these revolutions taking place?  Why do you think wars are breaking out in these regions of Europe?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8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153508"/>
              </p:ext>
            </p:extLst>
          </p:nvPr>
        </p:nvGraphicFramePr>
        <p:xfrm>
          <a:off x="457200" y="609600"/>
          <a:ext cx="8153400" cy="5699125"/>
        </p:xfrm>
        <a:graphic>
          <a:graphicData uri="http://schemas.openxmlformats.org/drawingml/2006/table">
            <a:tbl>
              <a:tblPr firstRow="1" bandRow="1"/>
              <a:tblGrid>
                <a:gridCol w="4076700"/>
                <a:gridCol w="4076700"/>
              </a:tblGrid>
              <a:tr h="117225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Book Antiqua"/>
                        </a:rPr>
                        <a:t>Germany and Italy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80718" marR="80718" marT="40359" marB="4035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B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Book Antiqua"/>
                        </a:rPr>
                        <a:t>Ottoman</a:t>
                      </a:r>
                      <a:r>
                        <a:rPr lang="en-US" sz="2500" b="1" i="0" u="none" strike="noStrike" kern="1200" baseline="0" dirty="0">
                          <a:solidFill>
                            <a:srgbClr val="FFFFFF"/>
                          </a:solidFill>
                          <a:effectLst/>
                          <a:latin typeface="Book Antiqua"/>
                        </a:rPr>
                        <a:t> Empire and Austria-Hungary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80718" marR="80718" marT="40359" marB="4035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B966"/>
                    </a:solidFill>
                  </a:tcPr>
                </a:tc>
              </a:tr>
              <a:tr h="4526869">
                <a:tc>
                  <a:txBody>
                    <a:bodyPr/>
                    <a:lstStyle/>
                    <a:p>
                      <a:pPr marL="283464" indent="-283464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800"/>
                        <a:buFont typeface="Arial"/>
                        <a:buChar char="•"/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Populations are not diverse,</a:t>
                      </a:r>
                      <a:r>
                        <a:rPr lang="en-US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 share similar culture.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  <a:p>
                      <a:pPr marL="283464" indent="-283464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800"/>
                        <a:buFont typeface="Arial"/>
                        <a:buChar char="•"/>
                      </a:pPr>
                      <a:r>
                        <a:rPr lang="en-US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States in Germany share a similar history dating back to the Napoleonic wars.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  <a:p>
                      <a:pPr marL="283464" indent="-283464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800"/>
                        <a:buFont typeface="Arial"/>
                        <a:buChar char="•"/>
                      </a:pPr>
                      <a:r>
                        <a:rPr lang="en-US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States in Italy share a similar history.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  <a:p>
                      <a:pPr marL="283464" indent="-283464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800"/>
                        <a:buFont typeface="Arial"/>
                        <a:buChar char="•"/>
                      </a:pPr>
                      <a:r>
                        <a:rPr lang="en-US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German states spoke a dialect of German.  Common Language.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  <a:p>
                      <a:pPr marL="283464" indent="-283464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800"/>
                        <a:buFont typeface="Arial"/>
                        <a:buChar char="•"/>
                      </a:pPr>
                      <a:r>
                        <a:rPr lang="en-US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Italian States spoke dialects of Italian. Common Language.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  <a:p>
                      <a:pPr marL="283464" indent="-283464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800"/>
                        <a:buFont typeface="Arial"/>
                        <a:buChar char="•"/>
                      </a:pPr>
                      <a:r>
                        <a:rPr lang="en-US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Culture and traditions are common.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  <a:p>
                      <a:pPr marL="0" indent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      </a:t>
                      </a:r>
                      <a:endParaRPr lang="en-US" sz="16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  <a:p>
                      <a:pPr marL="0" indent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  <a:p>
                      <a:pPr marL="0" indent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             What </a:t>
                      </a:r>
                      <a:r>
                        <a:rPr lang="en-US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will 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these similarities </a:t>
                      </a:r>
                      <a:r>
                        <a:rPr lang="en-US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lead to?  Why?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80718" marR="80718" marT="40359" marB="4035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283464" indent="-283464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800"/>
                        <a:buFont typeface="Arial"/>
                        <a:buChar char="•"/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Diversity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  <a:p>
                      <a:pPr marL="283464" indent="-283464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800"/>
                        <a:buFont typeface="Arial"/>
                        <a:buChar char="•"/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Many</a:t>
                      </a:r>
                      <a:r>
                        <a:rPr lang="en-US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 different ethnic groups. (Turks, Kurds, Arabs, Greeks, Armenians, Hungarians, Austrians, various </a:t>
                      </a:r>
                      <a:r>
                        <a:rPr lang="en-US" sz="1600" b="0" i="0" u="none" strike="noStrike" kern="1200" baseline="0" dirty="0" err="1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Slavik</a:t>
                      </a:r>
                      <a:r>
                        <a:rPr lang="en-US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 populations).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  <a:p>
                      <a:pPr marL="283464" indent="-283464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800"/>
                        <a:buFont typeface="Arial"/>
                        <a:buChar char="•"/>
                      </a:pPr>
                      <a:r>
                        <a:rPr lang="en-US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Multiple religions: Islam, Christianity, Judaism.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  <a:p>
                      <a:pPr marL="0" indent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  <a:p>
                      <a:pPr marL="0" indent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  <a:p>
                      <a:pPr marL="0" indent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  Why </a:t>
                      </a:r>
                      <a:r>
                        <a:rPr lang="en-US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is diversity an issue?  What did this 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            lead </a:t>
                      </a:r>
                      <a:r>
                        <a:rPr lang="en-US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to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? Why?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80718" marR="80718" marT="40359" marB="4035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6D3"/>
                    </a:solidFill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473364" y="3359728"/>
            <a:ext cx="3962400" cy="401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73364" y="1666009"/>
            <a:ext cx="3962400" cy="591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73364" y="2304473"/>
            <a:ext cx="396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82600" y="3066473"/>
            <a:ext cx="3962400" cy="265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82600" y="3788208"/>
            <a:ext cx="3962400" cy="491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82600" y="4269652"/>
            <a:ext cx="396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94336" y="4887254"/>
            <a:ext cx="3962400" cy="798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74309" y="1719117"/>
            <a:ext cx="3962400" cy="3382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574309" y="2107045"/>
            <a:ext cx="3962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74309" y="3021445"/>
            <a:ext cx="3962400" cy="74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537364" y="3813608"/>
            <a:ext cx="3962400" cy="106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4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</TotalTime>
  <Words>211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European Nationalism</vt:lpstr>
      <vt:lpstr>To Be Specific…</vt:lpstr>
      <vt:lpstr>What makes a Nation?</vt:lpstr>
      <vt:lpstr>PowerPoint Presentation</vt:lpstr>
      <vt:lpstr>PowerPoint Presentation</vt:lpstr>
    </vt:vector>
  </TitlesOfParts>
  <Company>Sachem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Nationalism</dc:title>
  <dc:creator>Sachem Central School District</dc:creator>
  <cp:lastModifiedBy>Sachem Central School District</cp:lastModifiedBy>
  <cp:revision>7</cp:revision>
  <dcterms:created xsi:type="dcterms:W3CDTF">2015-10-27T13:28:44Z</dcterms:created>
  <dcterms:modified xsi:type="dcterms:W3CDTF">2015-10-27T17:46:12Z</dcterms:modified>
</cp:coreProperties>
</file>